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Lst>
  <p:sldIdLst>
    <p:sldId id="257" r:id="rId5"/>
    <p:sldId id="260" r:id="rId6"/>
    <p:sldId id="290" r:id="rId7"/>
    <p:sldId id="261" r:id="rId8"/>
    <p:sldId id="262" r:id="rId9"/>
    <p:sldId id="291" r:id="rId10"/>
    <p:sldId id="266" r:id="rId11"/>
    <p:sldId id="267" r:id="rId12"/>
    <p:sldId id="268" r:id="rId13"/>
    <p:sldId id="286"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7" r:id="rId27"/>
    <p:sldId id="281" r:id="rId28"/>
    <p:sldId id="282" r:id="rId29"/>
    <p:sldId id="283" r:id="rId30"/>
    <p:sldId id="288" r:id="rId31"/>
    <p:sldId id="284" r:id="rId32"/>
    <p:sldId id="285" r:id="rId33"/>
    <p:sldId id="263" r:id="rId34"/>
    <p:sldId id="292" r:id="rId35"/>
    <p:sldId id="265" r:id="rId36"/>
    <p:sldId id="293" r:id="rId37"/>
    <p:sldId id="28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101"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9441" y="1768357"/>
            <a:ext cx="10175780" cy="2443280"/>
          </a:xfrm>
          <a:noFill/>
          <a:effectLst>
            <a:outerShdw blurRad="50800" dist="38100" dir="2700000" algn="tl" rotWithShape="0">
              <a:prstClr val="black">
                <a:alpha val="40000"/>
              </a:prstClr>
            </a:outerShdw>
          </a:effectLst>
        </p:spPr>
        <p:txBody>
          <a:bodyPr>
            <a:normAutofit/>
          </a:bodyPr>
          <a:lstStyle>
            <a:lvl1pPr algn="l">
              <a:defRPr sz="4800">
                <a:solidFill>
                  <a:srgbClr val="C39C55"/>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209440" y="4427465"/>
            <a:ext cx="10175781" cy="856529"/>
          </a:xfrm>
        </p:spPr>
        <p:txBody>
          <a:bodyPr>
            <a:normAutofit/>
          </a:bodyPr>
          <a:lstStyle>
            <a:lvl1pPr marL="0" indent="0" algn="l">
              <a:buNone/>
              <a:defRPr sz="3733" b="0" i="0">
                <a:solidFill>
                  <a:schemeClr val="bg1">
                    <a:lumMod val="5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9847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10/24/2023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8568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2A279-0833-481D-8C56-F67FD0AC6C50}" type="datetime1">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3065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87DA83-5663-4C9C-B9AA-0B40A3DAFF81}" type="datetime1">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47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0581" y="374805"/>
            <a:ext cx="10972800" cy="1018035"/>
          </a:xfrm>
        </p:spPr>
        <p:txBody>
          <a:bodyPr>
            <a:normAutofit/>
          </a:bodyPr>
          <a:lstStyle>
            <a:lvl1pPr algn="r">
              <a:defRPr sz="4800" baseline="0">
                <a:solidFill>
                  <a:srgbClr val="C39C55"/>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1800147"/>
            <a:ext cx="10994760" cy="468295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8541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45482" y="759186"/>
            <a:ext cx="8336919" cy="763525"/>
          </a:xfrm>
        </p:spPr>
        <p:txBody>
          <a:bodyPr>
            <a:normAutofit/>
          </a:bodyPr>
          <a:lstStyle>
            <a:lvl1pPr algn="l">
              <a:defRPr sz="4800">
                <a:solidFill>
                  <a:srgbClr val="C39C55"/>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245482" y="1573613"/>
            <a:ext cx="8336919"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21650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1161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AAC38D-0552-4C82-B593-E6124DFADBE2}" type="datetime1">
              <a:rPr lang="en-US" smtClean="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664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5839" y="462295"/>
            <a:ext cx="10769195" cy="1018033"/>
          </a:xfrm>
        </p:spPr>
        <p:txBody>
          <a:bodyPr>
            <a:normAutofit/>
          </a:bodyPr>
          <a:lstStyle>
            <a:lvl1pPr algn="r">
              <a:defRPr sz="4800" baseline="0">
                <a:solidFill>
                  <a:srgbClr val="C39C55"/>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085879"/>
            <a:ext cx="5386917" cy="639763"/>
          </a:xfrm>
        </p:spPr>
        <p:txBody>
          <a:bodyPr anchor="b"/>
          <a:lstStyle>
            <a:lvl1pPr marL="0" indent="0" algn="ctr">
              <a:buNone/>
              <a:defRPr sz="3200" b="1">
                <a:solidFill>
                  <a:schemeClr val="bg1">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2715741"/>
            <a:ext cx="5386917"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085879"/>
            <a:ext cx="5389033" cy="639763"/>
          </a:xfrm>
        </p:spPr>
        <p:txBody>
          <a:bodyPr anchor="b"/>
          <a:lstStyle>
            <a:lvl1pPr marL="0" indent="0" algn="ctr">
              <a:buNone/>
              <a:defRPr sz="3200" b="1">
                <a:solidFill>
                  <a:schemeClr val="bg1">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2715741"/>
            <a:ext cx="5389033"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601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75B394-D9F9-4F0C-B15D-605F45CB9E9F}" type="datetime1">
              <a:rPr lang="en-US" smtClean="0"/>
              <a:t>10/24/2023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349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403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50372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2D6E202-B606-4609-B914-27C9371A1F6D}" type="datetime1">
              <a:rPr lang="en-US" smtClean="0"/>
              <a:t>10/24/2023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A98EE3D-8CD1-4C3F-BD1C-C98C9596463C}" type="slidenum">
              <a:rPr lang="en-US" smtClean="0"/>
              <a:t>‹#›</a:t>
            </a:fld>
            <a:endParaRPr lang="en-US" dirty="0"/>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697508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b="1" dirty="0"/>
              <a:t>BACHELOR OF SCIENCE IN   MATHEMATICS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2059137"/>
          </a:xfrm>
        </p:spPr>
        <p:txBody>
          <a:bodyPr>
            <a:normAutofit lnSpcReduction="10000"/>
          </a:bodyPr>
          <a:lstStyle/>
          <a:p>
            <a:pPr marL="342900" indent="-342900">
              <a:buFont typeface="Arial" panose="020B0604020202020204" pitchFamily="34" charset="0"/>
              <a:buChar char="•"/>
            </a:pPr>
            <a:r>
              <a:rPr lang="en-US" sz="2400" dirty="0">
                <a:solidFill>
                  <a:schemeClr val="tx1">
                    <a:lumMod val="85000"/>
                    <a:lumOff val="15000"/>
                  </a:schemeClr>
                </a:solidFill>
              </a:rPr>
              <a:t>DEPARTMENT OF MATHEMATICS</a:t>
            </a:r>
          </a:p>
          <a:p>
            <a:pPr marL="342900" indent="-342900">
              <a:buFont typeface="Arial" panose="020B0604020202020204" pitchFamily="34" charset="0"/>
              <a:buChar char="•"/>
            </a:pPr>
            <a:r>
              <a:rPr lang="en-US" sz="2400" dirty="0">
                <a:solidFill>
                  <a:schemeClr val="tx1">
                    <a:lumMod val="85000"/>
                    <a:lumOff val="15000"/>
                  </a:schemeClr>
                </a:solidFill>
              </a:rPr>
              <a:t>GOVERNMENT ARTS AND SCIENCE COLLEGE</a:t>
            </a:r>
          </a:p>
          <a:p>
            <a:pPr marL="342900" indent="-342900">
              <a:buFont typeface="Arial" panose="020B0604020202020204" pitchFamily="34" charset="0"/>
              <a:buChar char="•"/>
            </a:pPr>
            <a:r>
              <a:rPr lang="en-US" sz="2400" dirty="0">
                <a:solidFill>
                  <a:schemeClr val="tx1">
                    <a:lumMod val="85000"/>
                    <a:lumOff val="15000"/>
                  </a:schemeClr>
                </a:solidFill>
              </a:rPr>
              <a:t>THENNANGUR-604408 </a:t>
            </a:r>
          </a:p>
          <a:p>
            <a:pPr marL="342900" indent="-342900">
              <a:buFont typeface="Arial" panose="020B0604020202020204" pitchFamily="34" charset="0"/>
              <a:buChar char="•"/>
            </a:pPr>
            <a:endParaRPr lang="en-US" sz="2400" dirty="0">
              <a:solidFill>
                <a:schemeClr val="tx1">
                  <a:lumMod val="85000"/>
                  <a:lumOff val="15000"/>
                </a:schemeClr>
              </a:solidFill>
            </a:endParaRPr>
          </a:p>
          <a:p>
            <a:pPr marL="342900" indent="-342900">
              <a:buFont typeface="Arial" panose="020B0604020202020204" pitchFamily="34" charset="0"/>
              <a:buChar char="•"/>
            </a:pPr>
            <a:r>
              <a:rPr lang="en-US" sz="2400" dirty="0">
                <a:solidFill>
                  <a:schemeClr val="tx1">
                    <a:lumMod val="85000"/>
                    <a:lumOff val="15000"/>
                  </a:schemeClr>
                </a:solidFill>
              </a:rPr>
              <a:t>OCTOBER 2023</a:t>
            </a:r>
          </a:p>
          <a:p>
            <a:pPr marL="342900" indent="-342900">
              <a:buFont typeface="Arial" panose="020B0604020202020204" pitchFamily="34" charset="0"/>
              <a:buChar char="•"/>
            </a:pPr>
            <a:endParaRPr lang="en-US" sz="2400" dirty="0">
              <a:solidFill>
                <a:schemeClr val="tx1">
                  <a:lumMod val="85000"/>
                  <a:lumOff val="15000"/>
                </a:schemeClr>
              </a:solidFill>
            </a:endParaRPr>
          </a:p>
          <a:p>
            <a:pPr marL="342900" indent="-342900">
              <a:buFont typeface="Arial" panose="020B0604020202020204" pitchFamily="34" charset="0"/>
              <a:buChar char="•"/>
            </a:pPr>
            <a:endParaRPr lang="en-US" sz="2400" dirty="0">
              <a:solidFill>
                <a:schemeClr val="tx1">
                  <a:lumMod val="85000"/>
                  <a:lumOff val="15000"/>
                </a:schemeClr>
              </a:solidFill>
            </a:endParaRPr>
          </a:p>
          <a:p>
            <a:pPr marL="342900" indent="-342900">
              <a:buFont typeface="Arial" panose="020B0604020202020204" pitchFamily="34" charset="0"/>
              <a:buChar char="•"/>
            </a:pPr>
            <a:endParaRPr lang="en-US" sz="2400" dirty="0">
              <a:solidFill>
                <a:schemeClr val="tx1">
                  <a:lumMod val="85000"/>
                  <a:lumOff val="15000"/>
                </a:schemeClr>
              </a:solidFill>
            </a:endParaRPr>
          </a:p>
          <a:p>
            <a:pPr marL="342900" indent="-342900">
              <a:buFont typeface="Arial" panose="020B0604020202020204" pitchFamily="34" charset="0"/>
              <a:buChar char="•"/>
            </a:pPr>
            <a:endParaRPr lang="en-US" sz="2400" dirty="0">
              <a:solidFill>
                <a:schemeClr val="tx1">
                  <a:lumMod val="85000"/>
                  <a:lumOff val="15000"/>
                </a:schemeClr>
              </a:solidFill>
            </a:endParaRPr>
          </a:p>
          <a:p>
            <a:pPr marL="342900" indent="-342900">
              <a:buFont typeface="Arial" panose="020B0604020202020204" pitchFamily="34" charset="0"/>
              <a:buChar char="•"/>
            </a:pP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537" y="1"/>
            <a:ext cx="463531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Oval 205">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08" name="Oval 207">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D58031-0BA6-BFA3-8108-2765097719E7}"/>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defTabSz="914400">
              <a:lnSpc>
                <a:spcPct val="90000"/>
              </a:lnSpc>
            </a:pPr>
            <a:r>
              <a:rPr lang="en-US" sz="5400" kern="1200" dirty="0">
                <a:solidFill>
                  <a:schemeClr val="bg1"/>
                </a:solidFill>
                <a:latin typeface="+mj-lt"/>
                <a:ea typeface="+mj-ea"/>
                <a:cs typeface="+mj-cs"/>
              </a:rPr>
              <a:t>Visualizations</a:t>
            </a:r>
          </a:p>
        </p:txBody>
      </p:sp>
      <p:sp>
        <p:nvSpPr>
          <p:cNvPr id="210"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12"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14"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5" name="Freeform: Shape 214">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18" name="Oval 217">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0" name="Oval 219">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22"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23" name="Freeform: Shape 222">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615F0B1C-7375-D98E-E712-4893FACA4A37}"/>
              </a:ext>
            </a:extLst>
          </p:cNvPr>
          <p:cNvSpPr>
            <a:spLocks noGrp="1"/>
          </p:cNvSpPr>
          <p:nvPr>
            <p:ph idx="1"/>
          </p:nvPr>
        </p:nvSpPr>
        <p:spPr>
          <a:xfrm>
            <a:off x="13251975" y="7369791"/>
            <a:ext cx="2899757" cy="464435"/>
          </a:xfrm>
        </p:spPr>
        <p:txBody>
          <a:bodyPr>
            <a:normAutofit/>
          </a:bodyPr>
          <a:lstStyle/>
          <a:p>
            <a:pPr>
              <a:lnSpc>
                <a:spcPct val="90000"/>
              </a:lnSpc>
            </a:pPr>
            <a:r>
              <a:rPr lang="en-IN" sz="2700"/>
              <a:t> </a:t>
            </a:r>
          </a:p>
        </p:txBody>
      </p:sp>
    </p:spTree>
    <p:extLst>
      <p:ext uri="{BB962C8B-B14F-4D97-AF65-F5344CB8AC3E}">
        <p14:creationId xmlns:p14="http://schemas.microsoft.com/office/powerpoint/2010/main" val="89389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8E60-8F9E-767D-877F-606AB5D64618}"/>
              </a:ext>
            </a:extLst>
          </p:cNvPr>
          <p:cNvSpPr>
            <a:spLocks noGrp="1"/>
          </p:cNvSpPr>
          <p:nvPr>
            <p:ph type="title"/>
          </p:nvPr>
        </p:nvSpPr>
        <p:spPr>
          <a:xfrm flipH="1">
            <a:off x="11593380" y="374805"/>
            <a:ext cx="45719" cy="227079"/>
          </a:xfrm>
        </p:spPr>
        <p:txBody>
          <a:bodyPr>
            <a:normAutofit fontScale="90000"/>
          </a:bodyPr>
          <a:lstStyle/>
          <a:p>
            <a:r>
              <a:rPr lang="en-IN" dirty="0"/>
              <a:t> </a:t>
            </a:r>
            <a:br>
              <a:rPr lang="en-IN" dirty="0"/>
            </a:br>
            <a:endParaRPr lang="en-IN" dirty="0"/>
          </a:p>
        </p:txBody>
      </p:sp>
      <p:pic>
        <p:nvPicPr>
          <p:cNvPr id="7" name="Content Placeholder 6">
            <a:extLst>
              <a:ext uri="{FF2B5EF4-FFF2-40B4-BE49-F238E27FC236}">
                <a16:creationId xmlns:a16="http://schemas.microsoft.com/office/drawing/2014/main" id="{0AEA3512-1B11-C9C9-2C86-C77A038743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44" y="-122830"/>
            <a:ext cx="12563110" cy="7019144"/>
          </a:xfrm>
        </p:spPr>
      </p:pic>
    </p:spTree>
    <p:extLst>
      <p:ext uri="{BB962C8B-B14F-4D97-AF65-F5344CB8AC3E}">
        <p14:creationId xmlns:p14="http://schemas.microsoft.com/office/powerpoint/2010/main" val="21422075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081C-4500-92D9-8CA9-BDB450F3DC52}"/>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B9CBF85B-4419-D3D5-0753-3884AED52E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2491251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ED35-0452-F1A3-067F-D626D847E823}"/>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C7781641-4EC6-1576-7B8C-2CFFA21846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40331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0249-D97C-C303-A548-855BF2279A8B}"/>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D929AF2D-4A2A-967F-7200-9237945253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40376010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0F71-BDED-77E4-A1FB-FAF2CA08F6A5}"/>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AB9047CC-3AB5-30B6-678D-77CB899BCD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9872412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37F54-A909-0F7A-3D8D-A828CF05FD9C}"/>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F90D4939-80E6-EA60-FF51-ABCC2C2E25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506991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E069E-931E-3DC7-6DEE-50A6D8DC9A21}"/>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BC9225AE-35C4-C177-B77D-EBFBA4CDDF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7014949"/>
          </a:xfrm>
        </p:spPr>
      </p:pic>
    </p:spTree>
    <p:extLst>
      <p:ext uri="{BB962C8B-B14F-4D97-AF65-F5344CB8AC3E}">
        <p14:creationId xmlns:p14="http://schemas.microsoft.com/office/powerpoint/2010/main" val="393678205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E80A-21BC-7E35-8B09-D5EE24936FFC}"/>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D363A017-6EB1-9276-49BE-A3D039C357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64270" cy="6858000"/>
          </a:xfrm>
        </p:spPr>
      </p:pic>
    </p:spTree>
    <p:extLst>
      <p:ext uri="{BB962C8B-B14F-4D97-AF65-F5344CB8AC3E}">
        <p14:creationId xmlns:p14="http://schemas.microsoft.com/office/powerpoint/2010/main" val="492658481"/>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A389-A083-686C-7F97-11C1E92D5130}"/>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D6C99B70-4E90-8EA4-BE14-9E8B76E45D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672128771"/>
      </p:ext>
    </p:extLst>
  </p:cSld>
  <p:clrMapOvr>
    <a:masterClrMapping/>
  </p:clrMapOvr>
  <mc:AlternateContent xmlns:mc="http://schemas.openxmlformats.org/markup-compatibility/2006" xmlns:p14="http://schemas.microsoft.com/office/powerpoint/2010/main">
    <mc:Choice Requires="p14">
      <p:transition spd="slow" p14:dur="2000">
        <p:wheel spokes="1"/>
      </p:transition>
    </mc:Choice>
    <mc:Fallback xmlns="">
      <p:transition spd="slow">
        <p:wheel spokes="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isplay stock market numbers">
            <a:extLst>
              <a:ext uri="{FF2B5EF4-FFF2-40B4-BE49-F238E27FC236}">
                <a16:creationId xmlns:a16="http://schemas.microsoft.com/office/drawing/2014/main" id="{B576F5A2-1A8C-5694-300F-7D4435646DBD}"/>
              </a:ext>
            </a:extLst>
          </p:cNvPr>
          <p:cNvPicPr>
            <a:picLocks noChangeAspect="1"/>
          </p:cNvPicPr>
          <p:nvPr/>
        </p:nvPicPr>
        <p:blipFill rotWithShape="1">
          <a:blip r:embed="rId2"/>
          <a:srcRect t="6415" b="9315"/>
          <a:stretch/>
        </p:blipFill>
        <p:spPr>
          <a:xfrm>
            <a:off x="3049" y="0"/>
            <a:ext cx="12191977" cy="6858022"/>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E9FB22-9ACB-91AF-15C9-2B0F2F8440DA}"/>
              </a:ext>
            </a:extLst>
          </p:cNvPr>
          <p:cNvSpPr txBox="1"/>
          <p:nvPr/>
        </p:nvSpPr>
        <p:spPr>
          <a:xfrm>
            <a:off x="326295" y="233563"/>
            <a:ext cx="9096835" cy="1106505"/>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5400" dirty="0">
                <a:solidFill>
                  <a:srgbClr val="FFFFFF"/>
                </a:solidFill>
                <a:latin typeface="+mj-lt"/>
                <a:ea typeface="+mj-ea"/>
                <a:cs typeface="+mj-cs"/>
              </a:rPr>
              <a:t>ESTIMATION OF BUSINESS EXPENSES</a:t>
            </a:r>
          </a:p>
        </p:txBody>
      </p:sp>
      <p:sp>
        <p:nvSpPr>
          <p:cNvPr id="15"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5333EB-B5AE-1076-57EF-A8165FDAA90D}"/>
              </a:ext>
            </a:extLst>
          </p:cNvPr>
          <p:cNvSpPr txBox="1"/>
          <p:nvPr/>
        </p:nvSpPr>
        <p:spPr>
          <a:xfrm>
            <a:off x="742766" y="1950966"/>
            <a:ext cx="6794938" cy="923330"/>
          </a:xfrm>
          <a:prstGeom prst="rect">
            <a:avLst/>
          </a:prstGeom>
          <a:noFill/>
        </p:spPr>
        <p:txBody>
          <a:bodyPr wrap="square" rtlCol="0">
            <a:spAutoFit/>
          </a:bodyPr>
          <a:lstStyle/>
          <a:p>
            <a:r>
              <a:rPr lang="en-IN" dirty="0">
                <a:solidFill>
                  <a:schemeClr val="bg1"/>
                </a:solidFill>
                <a:latin typeface="Arial Black" panose="020B0A04020102020204" pitchFamily="34" charset="0"/>
              </a:rPr>
              <a:t>TEAM LEADER : </a:t>
            </a:r>
          </a:p>
          <a:p>
            <a:r>
              <a:rPr lang="en-IN" dirty="0">
                <a:solidFill>
                  <a:schemeClr val="bg1"/>
                </a:solidFill>
                <a:latin typeface="Arial Black" panose="020B0A04020102020204" pitchFamily="34" charset="0"/>
              </a:rPr>
              <a:t> </a:t>
            </a:r>
          </a:p>
          <a:p>
            <a:r>
              <a:rPr lang="en-IN" dirty="0">
                <a:solidFill>
                  <a:schemeClr val="bg1"/>
                </a:solidFill>
                <a:latin typeface="Source Sans Pro" panose="020F0502020204030204" pitchFamily="34" charset="0"/>
              </a:rPr>
              <a:t>           P.PRIYA</a:t>
            </a:r>
          </a:p>
        </p:txBody>
      </p:sp>
      <p:sp>
        <p:nvSpPr>
          <p:cNvPr id="8" name="TextBox 7">
            <a:extLst>
              <a:ext uri="{FF2B5EF4-FFF2-40B4-BE49-F238E27FC236}">
                <a16:creationId xmlns:a16="http://schemas.microsoft.com/office/drawing/2014/main" id="{A7001B4B-F5C8-31F4-AFC0-565A3DD423AA}"/>
              </a:ext>
            </a:extLst>
          </p:cNvPr>
          <p:cNvSpPr txBox="1"/>
          <p:nvPr/>
        </p:nvSpPr>
        <p:spPr>
          <a:xfrm>
            <a:off x="689373" y="3091551"/>
            <a:ext cx="3298198" cy="1200329"/>
          </a:xfrm>
          <a:prstGeom prst="rect">
            <a:avLst/>
          </a:prstGeom>
          <a:noFill/>
        </p:spPr>
        <p:txBody>
          <a:bodyPr wrap="square" rtlCol="0">
            <a:spAutoFit/>
          </a:bodyPr>
          <a:lstStyle/>
          <a:p>
            <a:r>
              <a:rPr lang="en-IN" dirty="0">
                <a:solidFill>
                  <a:schemeClr val="bg1"/>
                </a:solidFill>
                <a:latin typeface="Arial Black" panose="020B0A04020102020204" pitchFamily="34" charset="0"/>
              </a:rPr>
              <a:t>TEAM MEMBERS:</a:t>
            </a:r>
          </a:p>
          <a:p>
            <a:r>
              <a:rPr lang="en-IN" dirty="0">
                <a:solidFill>
                  <a:schemeClr val="bg1"/>
                </a:solidFill>
                <a:latin typeface="Arial Black" panose="020B0A04020102020204" pitchFamily="34" charset="0"/>
              </a:rPr>
              <a:t>       </a:t>
            </a:r>
            <a:r>
              <a:rPr lang="en-IN" dirty="0">
                <a:solidFill>
                  <a:schemeClr val="bg1"/>
                </a:solidFill>
                <a:latin typeface="Source Sans Pro" panose="020B0503030403020204" pitchFamily="34" charset="0"/>
                <a:ea typeface="Source Sans Pro" panose="020B0503030403020204" pitchFamily="34" charset="0"/>
              </a:rPr>
              <a:t>S.MAGESH</a:t>
            </a:r>
          </a:p>
          <a:p>
            <a:r>
              <a:rPr lang="en-IN" dirty="0">
                <a:solidFill>
                  <a:schemeClr val="bg1"/>
                </a:solidFill>
                <a:latin typeface="Source Sans Pro" panose="020B0503030403020204" pitchFamily="34" charset="0"/>
                <a:ea typeface="Source Sans Pro" panose="020B0503030403020204" pitchFamily="34" charset="0"/>
              </a:rPr>
              <a:t>            M.VISHVA</a:t>
            </a:r>
          </a:p>
          <a:p>
            <a:r>
              <a:rPr lang="en-IN" dirty="0">
                <a:solidFill>
                  <a:schemeClr val="bg1"/>
                </a:solidFill>
                <a:latin typeface="Source Sans Pro" panose="020B0503030403020204" pitchFamily="34" charset="0"/>
                <a:ea typeface="Source Sans Pro" panose="020B0503030403020204" pitchFamily="34" charset="0"/>
              </a:rPr>
              <a:t>            P.DHANUSH KUMAR</a:t>
            </a:r>
            <a:endParaRPr lang="en-IN" dirty="0">
              <a:solidFill>
                <a:schemeClr val="bg1"/>
              </a:solidFill>
              <a:latin typeface="Arial Black" panose="020B0A04020102020204" pitchFamily="34" charset="0"/>
            </a:endParaRPr>
          </a:p>
        </p:txBody>
      </p:sp>
      <p:sp>
        <p:nvSpPr>
          <p:cNvPr id="9" name="TextBox 8">
            <a:extLst>
              <a:ext uri="{FF2B5EF4-FFF2-40B4-BE49-F238E27FC236}">
                <a16:creationId xmlns:a16="http://schemas.microsoft.com/office/drawing/2014/main" id="{A51B9B9C-7A2C-9616-AF60-9D5436C39250}"/>
              </a:ext>
            </a:extLst>
          </p:cNvPr>
          <p:cNvSpPr txBox="1"/>
          <p:nvPr/>
        </p:nvSpPr>
        <p:spPr>
          <a:xfrm>
            <a:off x="842037" y="4892051"/>
            <a:ext cx="3925614" cy="830997"/>
          </a:xfrm>
          <a:prstGeom prst="rect">
            <a:avLst/>
          </a:prstGeom>
          <a:noFill/>
        </p:spPr>
        <p:txBody>
          <a:bodyPr wrap="square" rtlCol="0">
            <a:spAutoFit/>
          </a:bodyPr>
          <a:lstStyle/>
          <a:p>
            <a:r>
              <a:rPr lang="en-IN" sz="2400" dirty="0">
                <a:solidFill>
                  <a:schemeClr val="bg1"/>
                </a:solidFill>
                <a:latin typeface="Arial Black" panose="020B0A04020102020204" pitchFamily="34" charset="0"/>
              </a:rPr>
              <a:t>OUR MENTOR:</a:t>
            </a:r>
          </a:p>
          <a:p>
            <a:r>
              <a:rPr lang="en-IN" sz="2400" dirty="0">
                <a:solidFill>
                  <a:schemeClr val="bg1"/>
                </a:solidFill>
                <a:latin typeface="Arial Black" panose="020B0A04020102020204" pitchFamily="34" charset="0"/>
              </a:rPr>
              <a:t>     </a:t>
            </a:r>
            <a:r>
              <a:rPr lang="en-IN" sz="2400" b="1" dirty="0">
                <a:solidFill>
                  <a:schemeClr val="bg1"/>
                </a:solidFill>
                <a:latin typeface="Source Sans Pro" panose="020B0503030403020204" pitchFamily="34" charset="0"/>
                <a:ea typeface="Source Sans Pro" panose="020B0503030403020204" pitchFamily="34" charset="0"/>
              </a:rPr>
              <a:t>MR.</a:t>
            </a:r>
            <a:r>
              <a:rPr lang="en-IN" sz="2400" b="1" dirty="0">
                <a:solidFill>
                  <a:schemeClr val="bg1"/>
                </a:solidFill>
                <a:latin typeface="Arial Black" panose="020B0A04020102020204" pitchFamily="34" charset="0"/>
                <a:ea typeface="Source Sans Pro" panose="020B0503030403020204" pitchFamily="34" charset="0"/>
              </a:rPr>
              <a:t> </a:t>
            </a:r>
            <a:r>
              <a:rPr lang="en-IN" sz="2400" b="1" dirty="0">
                <a:solidFill>
                  <a:schemeClr val="bg1"/>
                </a:solidFill>
                <a:latin typeface="Source Sans Pro" panose="020B0503030403020204" pitchFamily="34" charset="0"/>
                <a:ea typeface="Source Sans Pro" panose="020B0503030403020204" pitchFamily="34" charset="0"/>
              </a:rPr>
              <a:t>SUDHAGAR</a:t>
            </a:r>
            <a:endParaRPr lang="en-IN" sz="2400" dirty="0">
              <a:solidFill>
                <a:schemeClr val="bg1"/>
              </a:solidFill>
              <a:latin typeface="Arial Black" panose="020B0A04020102020204" pitchFamily="34" charset="0"/>
            </a:endParaRPr>
          </a:p>
        </p:txBody>
      </p:sp>
      <p:sp>
        <p:nvSpPr>
          <p:cNvPr id="10" name="TextBox 9">
            <a:extLst>
              <a:ext uri="{FF2B5EF4-FFF2-40B4-BE49-F238E27FC236}">
                <a16:creationId xmlns:a16="http://schemas.microsoft.com/office/drawing/2014/main" id="{55E3F5FB-D2EF-912D-8DA0-8DFA4818D083}"/>
              </a:ext>
            </a:extLst>
          </p:cNvPr>
          <p:cNvSpPr txBox="1"/>
          <p:nvPr/>
        </p:nvSpPr>
        <p:spPr>
          <a:xfrm>
            <a:off x="742766" y="6124969"/>
            <a:ext cx="4657347" cy="369332"/>
          </a:xfrm>
          <a:prstGeom prst="rect">
            <a:avLst/>
          </a:prstGeom>
          <a:noFill/>
        </p:spPr>
        <p:txBody>
          <a:bodyPr wrap="square" rtlCol="0">
            <a:spAutoFit/>
          </a:bodyPr>
          <a:lstStyle/>
          <a:p>
            <a:r>
              <a:rPr lang="en-IN" dirty="0">
                <a:solidFill>
                  <a:schemeClr val="bg1"/>
                </a:solidFill>
                <a:latin typeface="Amasis MT Pro" panose="020F0502020204030204" pitchFamily="18" charset="0"/>
              </a:rPr>
              <a:t>DEPARTMENT OF MATHEMATICS</a:t>
            </a:r>
          </a:p>
        </p:txBody>
      </p:sp>
    </p:spTree>
    <p:extLst>
      <p:ext uri="{BB962C8B-B14F-4D97-AF65-F5344CB8AC3E}">
        <p14:creationId xmlns:p14="http://schemas.microsoft.com/office/powerpoint/2010/main" val="220480868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1714-9546-DEC3-1FCC-62799AC694EB}"/>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36CCF005-8A2C-3991-ED0F-6254236E7E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987653"/>
          </a:xfrm>
        </p:spPr>
      </p:pic>
    </p:spTree>
    <p:extLst>
      <p:ext uri="{BB962C8B-B14F-4D97-AF65-F5344CB8AC3E}">
        <p14:creationId xmlns:p14="http://schemas.microsoft.com/office/powerpoint/2010/main" val="1883459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3744-B64C-9D9E-4E64-47B0CB9B24F4}"/>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06D448D6-32D7-5B1E-3C5E-FAA87BD7FA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8" y="0"/>
            <a:ext cx="12200365" cy="6858000"/>
          </a:xfrm>
        </p:spPr>
      </p:pic>
    </p:spTree>
    <p:extLst>
      <p:ext uri="{BB962C8B-B14F-4D97-AF65-F5344CB8AC3E}">
        <p14:creationId xmlns:p14="http://schemas.microsoft.com/office/powerpoint/2010/main" val="1655152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4869-219A-BDCA-93CE-08A2C6C95A15}"/>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60FA7AC0-2C00-297D-F554-8987A6FCFC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68725520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background of data">
            <a:extLst>
              <a:ext uri="{FF2B5EF4-FFF2-40B4-BE49-F238E27FC236}">
                <a16:creationId xmlns:a16="http://schemas.microsoft.com/office/drawing/2014/main" id="{0A837E82-4711-9661-0811-7692CCBBE52A}"/>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35EE99A-04D6-EB5B-F736-AE98BC076805}"/>
              </a:ext>
            </a:extLst>
          </p:cNvPr>
          <p:cNvSpPr>
            <a:spLocks noGrp="1"/>
          </p:cNvSpPr>
          <p:nvPr>
            <p:ph type="title"/>
          </p:nvPr>
        </p:nvSpPr>
        <p:spPr>
          <a:xfrm>
            <a:off x="965200" y="965200"/>
            <a:ext cx="10261600" cy="3564869"/>
          </a:xfrm>
        </p:spPr>
        <p:txBody>
          <a:bodyPr vert="horz" lIns="91440" tIns="45720" rIns="91440" bIns="45720" rtlCol="0" anchor="b">
            <a:normAutofit/>
          </a:bodyPr>
          <a:lstStyle/>
          <a:p>
            <a:pPr algn="l" defTabSz="914400">
              <a:lnSpc>
                <a:spcPct val="90000"/>
              </a:lnSpc>
            </a:pPr>
            <a:r>
              <a:rPr lang="en-US" sz="11500">
                <a:ln w="22225">
                  <a:solidFill>
                    <a:schemeClr val="tx1"/>
                  </a:solidFill>
                  <a:miter lim="800000"/>
                </a:ln>
                <a:noFill/>
              </a:rPr>
              <a:t>Dashboard</a:t>
            </a:r>
          </a:p>
        </p:txBody>
      </p:sp>
    </p:spTree>
    <p:extLst>
      <p:ext uri="{BB962C8B-B14F-4D97-AF65-F5344CB8AC3E}">
        <p14:creationId xmlns:p14="http://schemas.microsoft.com/office/powerpoint/2010/main" val="42584615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982D-1062-A574-73C1-ECC669B57986}"/>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2E3D34E7-9C82-9E98-1E04-AE6BA48238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2823401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8387A-E875-F089-B4F4-FEC3DCFC107D}"/>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3966784D-B5F1-CA73-B68A-918B3E720F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93" y="0"/>
            <a:ext cx="12192000" cy="6858000"/>
          </a:xfrm>
        </p:spPr>
      </p:pic>
    </p:spTree>
    <p:extLst>
      <p:ext uri="{BB962C8B-B14F-4D97-AF65-F5344CB8AC3E}">
        <p14:creationId xmlns:p14="http://schemas.microsoft.com/office/powerpoint/2010/main" val="3883085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D8D9-EF82-2B81-E1F3-E89CB9E2B71F}"/>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72C7E0A2-EB3E-DA9A-6F98-73AECA61B8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534" y="-95534"/>
            <a:ext cx="12405815" cy="6953534"/>
          </a:xfrm>
        </p:spPr>
      </p:pic>
    </p:spTree>
    <p:extLst>
      <p:ext uri="{BB962C8B-B14F-4D97-AF65-F5344CB8AC3E}">
        <p14:creationId xmlns:p14="http://schemas.microsoft.com/office/powerpoint/2010/main" val="14080198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metal flute">
            <a:extLst>
              <a:ext uri="{FF2B5EF4-FFF2-40B4-BE49-F238E27FC236}">
                <a16:creationId xmlns:a16="http://schemas.microsoft.com/office/drawing/2014/main" id="{CDFCA444-8690-0C0B-DDA0-2E26A1D4020C}"/>
              </a:ext>
            </a:extLst>
          </p:cNvPr>
          <p:cNvPicPr>
            <a:picLocks noChangeAspect="1"/>
          </p:cNvPicPr>
          <p:nvPr/>
        </p:nvPicPr>
        <p:blipFill rotWithShape="1">
          <a:blip r:embed="rId2">
            <a:alphaModFix amt="40000"/>
          </a:blip>
          <a:srcRect t="4916" b="10178"/>
          <a:stretch/>
        </p:blipFill>
        <p:spPr>
          <a:xfrm>
            <a:off x="20" y="10"/>
            <a:ext cx="12191980" cy="6857990"/>
          </a:xfrm>
          <a:prstGeom prst="rect">
            <a:avLst/>
          </a:prstGeom>
        </p:spPr>
      </p:pic>
      <p:sp>
        <p:nvSpPr>
          <p:cNvPr id="2" name="Title 1">
            <a:extLst>
              <a:ext uri="{FF2B5EF4-FFF2-40B4-BE49-F238E27FC236}">
                <a16:creationId xmlns:a16="http://schemas.microsoft.com/office/drawing/2014/main" id="{96B1C915-BD72-830D-33E2-B72E16868ACF}"/>
              </a:ext>
            </a:extLst>
          </p:cNvPr>
          <p:cNvSpPr>
            <a:spLocks noGrp="1"/>
          </p:cNvSpPr>
          <p:nvPr>
            <p:ph type="title"/>
          </p:nvPr>
        </p:nvSpPr>
        <p:spPr>
          <a:xfrm>
            <a:off x="965200" y="965200"/>
            <a:ext cx="10261600" cy="3564869"/>
          </a:xfrm>
        </p:spPr>
        <p:txBody>
          <a:bodyPr vert="horz" lIns="91440" tIns="45720" rIns="91440" bIns="45720" rtlCol="0" anchor="b">
            <a:normAutofit/>
          </a:bodyPr>
          <a:lstStyle/>
          <a:p>
            <a:pPr algn="l" defTabSz="914400">
              <a:lnSpc>
                <a:spcPct val="90000"/>
              </a:lnSpc>
            </a:pPr>
            <a:r>
              <a:rPr lang="en-US" sz="11500">
                <a:ln w="22225">
                  <a:solidFill>
                    <a:schemeClr val="tx1"/>
                  </a:solidFill>
                  <a:miter lim="800000"/>
                </a:ln>
                <a:noFill/>
              </a:rPr>
              <a:t>Story</a:t>
            </a:r>
          </a:p>
        </p:txBody>
      </p:sp>
      <p:sp>
        <p:nvSpPr>
          <p:cNvPr id="3" name="Content Placeholder 2">
            <a:extLst>
              <a:ext uri="{FF2B5EF4-FFF2-40B4-BE49-F238E27FC236}">
                <a16:creationId xmlns:a16="http://schemas.microsoft.com/office/drawing/2014/main" id="{16A5BD58-2584-E3C9-1D38-1333BFB99EB5}"/>
              </a:ext>
            </a:extLst>
          </p:cNvPr>
          <p:cNvSpPr>
            <a:spLocks noGrp="1"/>
          </p:cNvSpPr>
          <p:nvPr>
            <p:ph idx="1"/>
          </p:nvPr>
        </p:nvSpPr>
        <p:spPr>
          <a:xfrm>
            <a:off x="965200" y="4572002"/>
            <a:ext cx="10261600" cy="1202995"/>
          </a:xfrm>
        </p:spPr>
        <p:txBody>
          <a:bodyPr vert="horz" lIns="91440" tIns="45720" rIns="91440" bIns="45720" rtlCol="0">
            <a:normAutofit/>
          </a:bodyPr>
          <a:lstStyle/>
          <a:p>
            <a:pPr marL="0" indent="0" defTabSz="914400">
              <a:lnSpc>
                <a:spcPct val="90000"/>
              </a:lnSpc>
              <a:spcBef>
                <a:spcPts val="1000"/>
              </a:spcBef>
              <a:buNone/>
            </a:pPr>
            <a:r>
              <a:rPr lang="en-US" sz="3200">
                <a:solidFill>
                  <a:schemeClr val="tx1"/>
                </a:solidFill>
              </a:rPr>
              <a:t> </a:t>
            </a:r>
          </a:p>
        </p:txBody>
      </p:sp>
    </p:spTree>
    <p:extLst>
      <p:ext uri="{BB962C8B-B14F-4D97-AF65-F5344CB8AC3E}">
        <p14:creationId xmlns:p14="http://schemas.microsoft.com/office/powerpoint/2010/main" val="30030813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99FF-C570-7473-1DC7-83B3AD3488DC}"/>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881263BB-4DF2-D43D-8B5E-3EAC28B54B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11699982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EEE-41F9-B973-FE76-AFEA662C3AE5}"/>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5FB79486-7E48-9BF2-BD83-9DD12E9581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1304315682"/>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oup of people sitting on a stack of coins&#10;&#10;Description automatically generated">
            <a:extLst>
              <a:ext uri="{FF2B5EF4-FFF2-40B4-BE49-F238E27FC236}">
                <a16:creationId xmlns:a16="http://schemas.microsoft.com/office/drawing/2014/main" id="{C5CA1A72-14C7-FC48-0B84-B020F56C88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110"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71DF1-22AF-879B-477C-3AF21D770D1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defTabSz="914400">
              <a:lnSpc>
                <a:spcPct val="90000"/>
              </a:lnSpc>
            </a:pPr>
            <a:r>
              <a:rPr lang="en-US" sz="3600">
                <a:solidFill>
                  <a:schemeClr val="tx1">
                    <a:lumMod val="85000"/>
                    <a:lumOff val="15000"/>
                  </a:schemeClr>
                </a:solidFill>
              </a:rPr>
              <a:t>Estimation Of Business Expenses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6187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5" name="Freeform: Shape 1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EF69AA-6CD0-2092-5EC2-0F9C1764EDB0}"/>
              </a:ext>
            </a:extLst>
          </p:cNvPr>
          <p:cNvSpPr txBox="1"/>
          <p:nvPr/>
        </p:nvSpPr>
        <p:spPr>
          <a:xfrm>
            <a:off x="3708992" y="332050"/>
            <a:ext cx="6458422" cy="327782"/>
          </a:xfrm>
          <a:prstGeom prst="rect">
            <a:avLst/>
          </a:prstGeom>
          <a:noFill/>
        </p:spPr>
        <p:txBody>
          <a:bodyPr wrap="square" rtlCol="0">
            <a:spAutoFit/>
          </a:bodyPr>
          <a:lstStyle/>
          <a:p>
            <a:pPr defTabSz="777240">
              <a:spcAft>
                <a:spcPts val="600"/>
              </a:spcAft>
            </a:pPr>
            <a:r>
              <a:rPr lang="en-IN" sz="1530" b="1" i="1" kern="1200" dirty="0">
                <a:solidFill>
                  <a:schemeClr val="tx1"/>
                </a:solidFill>
                <a:effectLst>
                  <a:outerShdw blurRad="38100" dist="38100" dir="2700000" algn="tl">
                    <a:srgbClr val="000000">
                      <a:alpha val="43137"/>
                    </a:srgbClr>
                  </a:outerShdw>
                </a:effectLst>
                <a:latin typeface="Arial Black" panose="020B0A04020102020204" pitchFamily="34" charset="0"/>
              </a:rPr>
              <a:t>ADVANTAGES AND DISADANTAGES</a:t>
            </a:r>
            <a:endParaRPr lang="en-IN" b="1" i="1" dirty="0">
              <a:effectLst>
                <a:outerShdw blurRad="38100" dist="38100" dir="2700000" algn="tl">
                  <a:srgbClr val="000000">
                    <a:alpha val="43137"/>
                  </a:srgbClr>
                </a:outerShdw>
              </a:effectLst>
              <a:latin typeface="Arial Black" panose="020B0A04020102020204" pitchFamily="34" charset="0"/>
            </a:endParaRPr>
          </a:p>
        </p:txBody>
      </p:sp>
      <p:sp>
        <p:nvSpPr>
          <p:cNvPr id="3" name="TextBox 2">
            <a:extLst>
              <a:ext uri="{FF2B5EF4-FFF2-40B4-BE49-F238E27FC236}">
                <a16:creationId xmlns:a16="http://schemas.microsoft.com/office/drawing/2014/main" id="{2A26FADC-023A-9A8B-AA7C-BF4644D5D7F9}"/>
              </a:ext>
            </a:extLst>
          </p:cNvPr>
          <p:cNvSpPr txBox="1"/>
          <p:nvPr/>
        </p:nvSpPr>
        <p:spPr>
          <a:xfrm>
            <a:off x="823964" y="871119"/>
            <a:ext cx="2661735" cy="327782"/>
          </a:xfrm>
          <a:prstGeom prst="rect">
            <a:avLst/>
          </a:prstGeom>
          <a:noFill/>
        </p:spPr>
        <p:txBody>
          <a:bodyPr wrap="square" rtlCol="0">
            <a:spAutoFit/>
          </a:bodyPr>
          <a:lstStyle/>
          <a:p>
            <a:pPr defTabSz="777240">
              <a:spcAft>
                <a:spcPts val="600"/>
              </a:spcAft>
            </a:pPr>
            <a:r>
              <a:rPr lang="en-IN" sz="1530" kern="1200" dirty="0">
                <a:solidFill>
                  <a:schemeClr val="tx1"/>
                </a:solidFill>
                <a:latin typeface="Arial Black" panose="020B0A04020102020204" pitchFamily="34" charset="0"/>
              </a:rPr>
              <a:t>ADVANTAGES</a:t>
            </a:r>
            <a:r>
              <a:rPr lang="en-IN" sz="1530" dirty="0">
                <a:latin typeface="Arial Black" panose="020B0A04020102020204" pitchFamily="34" charset="0"/>
              </a:rPr>
              <a:t>:</a:t>
            </a:r>
            <a:endParaRPr lang="en-IN" dirty="0"/>
          </a:p>
        </p:txBody>
      </p:sp>
      <p:sp>
        <p:nvSpPr>
          <p:cNvPr id="4" name="TextBox 3">
            <a:extLst>
              <a:ext uri="{FF2B5EF4-FFF2-40B4-BE49-F238E27FC236}">
                <a16:creationId xmlns:a16="http://schemas.microsoft.com/office/drawing/2014/main" id="{489E40F6-352E-CD2B-CCA1-9C01AE1D5EA1}"/>
              </a:ext>
            </a:extLst>
          </p:cNvPr>
          <p:cNvSpPr txBox="1"/>
          <p:nvPr/>
        </p:nvSpPr>
        <p:spPr>
          <a:xfrm>
            <a:off x="842006" y="1317591"/>
            <a:ext cx="4862367" cy="6535635"/>
          </a:xfrm>
          <a:prstGeom prst="rect">
            <a:avLst/>
          </a:prstGeom>
          <a:noFill/>
        </p:spPr>
        <p:txBody>
          <a:bodyPr wrap="square" rtlCol="0">
            <a:spAutoFit/>
          </a:bodyPr>
          <a:lstStyle/>
          <a:p>
            <a:pPr marL="242888" indent="-242888" defTabSz="777240">
              <a:spcAft>
                <a:spcPts val="600"/>
              </a:spcAft>
              <a:buFont typeface="Arial" panose="020B0604020202020204" pitchFamily="34" charset="0"/>
              <a:buChar char="•"/>
            </a:pPr>
            <a:r>
              <a:rPr lang="en-IN" sz="1790" kern="1200" dirty="0">
                <a:solidFill>
                  <a:schemeClr val="tx1"/>
                </a:solidFill>
                <a:latin typeface="+mn-lt"/>
                <a:ea typeface="+mn-ea"/>
                <a:cs typeface="+mn-cs"/>
              </a:rPr>
              <a:t>Flexible Areas And Calculations: Cost Estimation Models   Interest Cost   Some Use An Array  Of   Algorithm Models To  Assign Values To  Certain  Factors  In  Order To  Compute  Costs  Other  Models  Include  An  Expert  Judgement  Model  And An  Analogy  Estimation .</a:t>
            </a:r>
          </a:p>
          <a:p>
            <a:pPr marL="242888" indent="-242888" defTabSz="777240">
              <a:spcAft>
                <a:spcPts val="600"/>
              </a:spcAft>
              <a:buFont typeface="Arial" panose="020B0604020202020204" pitchFamily="34" charset="0"/>
              <a:buChar char="•"/>
            </a:pPr>
            <a:endParaRPr lang="en-IN" sz="1790" kern="1200" dirty="0">
              <a:solidFill>
                <a:schemeClr val="tx1"/>
              </a:solidFill>
              <a:latin typeface="+mn-lt"/>
              <a:ea typeface="+mn-ea"/>
              <a:cs typeface="+mn-cs"/>
            </a:endParaRPr>
          </a:p>
          <a:p>
            <a:pPr marL="242888" indent="-242888" defTabSz="777240">
              <a:spcAft>
                <a:spcPts val="600"/>
              </a:spcAft>
              <a:buFont typeface="Arial" panose="020B0604020202020204" pitchFamily="34" charset="0"/>
              <a:buChar char="•"/>
            </a:pPr>
            <a:endParaRPr lang="en-IN" sz="1790" kern="1200" dirty="0">
              <a:solidFill>
                <a:schemeClr val="tx1"/>
              </a:solidFill>
              <a:latin typeface="+mn-lt"/>
              <a:ea typeface="+mn-ea"/>
              <a:cs typeface="+mn-cs"/>
            </a:endParaRPr>
          </a:p>
          <a:p>
            <a:pPr marL="242888" indent="-242888" defTabSz="777240">
              <a:spcAft>
                <a:spcPts val="600"/>
              </a:spcAft>
              <a:buFont typeface="Arial" panose="020B0604020202020204" pitchFamily="34" charset="0"/>
              <a:buChar char="•"/>
            </a:pPr>
            <a:r>
              <a:rPr lang="en-IN" sz="1790" kern="1200" dirty="0">
                <a:solidFill>
                  <a:schemeClr val="tx1"/>
                </a:solidFill>
                <a:latin typeface="+mn-lt"/>
                <a:ea typeface="+mn-ea"/>
                <a:cs typeface="+mn-cs"/>
              </a:rPr>
              <a:t>Efficient And  Cost  Control :  Efficiency  Refers  To  The  Ability  To Do A  Task  Quickly And Accurately , To Saving  The Business Both Time And Money . When The  Right Type Of Model  Is Chosen  The  Business Both  Time And Money . When  The  Right Type  Of Model Is Chosen  The Business Can Realize Gains From Efficiency  By Using Cost Estimation To Quickly Calculate Expenses And Make Choices On Funding Projects , Choosing Suppliers And Other Activities .</a:t>
            </a:r>
          </a:p>
          <a:p>
            <a:pPr marL="242888" indent="-242888" defTabSz="777240">
              <a:spcAft>
                <a:spcPts val="600"/>
              </a:spcAft>
              <a:buFont typeface="Arial" panose="020B0604020202020204" pitchFamily="34" charset="0"/>
              <a:buChar char="•"/>
            </a:pPr>
            <a:endParaRPr lang="en-IN" sz="1530" kern="1200" dirty="0">
              <a:solidFill>
                <a:schemeClr val="tx1"/>
              </a:solidFill>
              <a:latin typeface="+mn-lt"/>
              <a:ea typeface="+mn-ea"/>
              <a:cs typeface="+mn-cs"/>
            </a:endParaRPr>
          </a:p>
          <a:p>
            <a:pPr marL="242888" indent="-242888" defTabSz="777240">
              <a:spcAft>
                <a:spcPts val="600"/>
              </a:spcAft>
              <a:buFont typeface="Arial" panose="020B0604020202020204" pitchFamily="34" charset="0"/>
              <a:buChar char="•"/>
            </a:pPr>
            <a:endParaRPr lang="en-IN" sz="1530" kern="1200" dirty="0">
              <a:solidFill>
                <a:schemeClr val="tx1"/>
              </a:solidFill>
              <a:latin typeface="+mn-lt"/>
              <a:ea typeface="+mn-ea"/>
              <a:cs typeface="+mn-cs"/>
            </a:endParaRPr>
          </a:p>
          <a:p>
            <a:pPr marL="285750" indent="-285750">
              <a:spcAft>
                <a:spcPts val="600"/>
              </a:spcAft>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E55E8D7D-1C0D-D1D1-462E-5B0B0B2B5C6C}"/>
              </a:ext>
            </a:extLst>
          </p:cNvPr>
          <p:cNvSpPr txBox="1"/>
          <p:nvPr/>
        </p:nvSpPr>
        <p:spPr>
          <a:xfrm>
            <a:off x="6698121" y="871119"/>
            <a:ext cx="3756154" cy="327782"/>
          </a:xfrm>
          <a:prstGeom prst="rect">
            <a:avLst/>
          </a:prstGeom>
          <a:noFill/>
        </p:spPr>
        <p:txBody>
          <a:bodyPr wrap="square" rtlCol="0">
            <a:spAutoFit/>
          </a:bodyPr>
          <a:lstStyle/>
          <a:p>
            <a:pPr defTabSz="777240">
              <a:spcAft>
                <a:spcPts val="600"/>
              </a:spcAft>
            </a:pPr>
            <a:r>
              <a:rPr lang="en-IN" sz="1530" b="1" dirty="0">
                <a:latin typeface="Arial Black" panose="020B0A04020102020204" pitchFamily="34" charset="0"/>
              </a:rPr>
              <a:t>DISADVANTAGES</a:t>
            </a:r>
            <a:r>
              <a:rPr lang="en-IN" sz="1530" b="1" kern="1200" dirty="0">
                <a:solidFill>
                  <a:schemeClr val="tx1"/>
                </a:solidFill>
                <a:latin typeface="Arial Black" panose="020B0A04020102020204" pitchFamily="34" charset="0"/>
              </a:rPr>
              <a:t>:</a:t>
            </a:r>
            <a:endParaRPr lang="en-IN" b="1" dirty="0">
              <a:latin typeface="Arial Black" panose="020B0A04020102020204" pitchFamily="34" charset="0"/>
            </a:endParaRPr>
          </a:p>
        </p:txBody>
      </p:sp>
      <p:sp>
        <p:nvSpPr>
          <p:cNvPr id="6" name="TextBox 5">
            <a:extLst>
              <a:ext uri="{FF2B5EF4-FFF2-40B4-BE49-F238E27FC236}">
                <a16:creationId xmlns:a16="http://schemas.microsoft.com/office/drawing/2014/main" id="{D06DBA97-9E79-CA8D-8FDD-D379789E6EB2}"/>
              </a:ext>
            </a:extLst>
          </p:cNvPr>
          <p:cNvSpPr txBox="1"/>
          <p:nvPr/>
        </p:nvSpPr>
        <p:spPr>
          <a:xfrm>
            <a:off x="6546378" y="1410189"/>
            <a:ext cx="4598364" cy="4653582"/>
          </a:xfrm>
          <a:prstGeom prst="rect">
            <a:avLst/>
          </a:prstGeom>
          <a:noFill/>
        </p:spPr>
        <p:txBody>
          <a:bodyPr wrap="square" rtlCol="0">
            <a:spAutoFit/>
          </a:bodyPr>
          <a:lstStyle/>
          <a:p>
            <a:pPr marL="242888" indent="-242888" defTabSz="777240">
              <a:spcAft>
                <a:spcPts val="600"/>
              </a:spcAft>
              <a:buFont typeface="Arial" panose="020B0604020202020204" pitchFamily="34" charset="0"/>
              <a:buChar char="•"/>
            </a:pPr>
            <a:r>
              <a:rPr lang="en-IN" sz="1790" kern="1200" dirty="0">
                <a:solidFill>
                  <a:schemeClr val="tx1"/>
                </a:solidFill>
                <a:latin typeface="+mn-lt"/>
                <a:ea typeface="+mn-ea"/>
                <a:cs typeface="+mn-cs"/>
              </a:rPr>
              <a:t>Subjectivity: Cost Estimation Is Somewhat Subjective Even With Algorithm Model , It Is Usually Up To The Business To Weight Certain Values Over Others And Assign The Correct Values To Factors .The Other Models  Options  Are Even More Subjective. This Means That Sometime Can Manager Makes Mistakes Just An Easily When Using A Cost Estimation Model Than When Working Without One.</a:t>
            </a:r>
          </a:p>
          <a:p>
            <a:pPr marL="242888" indent="-242888" defTabSz="777240">
              <a:spcAft>
                <a:spcPts val="600"/>
              </a:spcAft>
              <a:buFont typeface="Arial" panose="020B0604020202020204" pitchFamily="34" charset="0"/>
              <a:buChar char="•"/>
            </a:pPr>
            <a:endParaRPr lang="en-IN" sz="1790" kern="1200" dirty="0">
              <a:solidFill>
                <a:schemeClr val="tx1"/>
              </a:solidFill>
              <a:latin typeface="+mn-lt"/>
              <a:ea typeface="+mn-ea"/>
              <a:cs typeface="+mn-cs"/>
            </a:endParaRPr>
          </a:p>
          <a:p>
            <a:pPr marL="242888" indent="-242888" defTabSz="777240">
              <a:spcAft>
                <a:spcPts val="600"/>
              </a:spcAft>
              <a:buFont typeface="Arial" panose="020B0604020202020204" pitchFamily="34" charset="0"/>
              <a:buChar char="•"/>
            </a:pPr>
            <a:r>
              <a:rPr lang="en-IN" sz="1790" kern="1200" dirty="0">
                <a:solidFill>
                  <a:schemeClr val="tx1"/>
                </a:solidFill>
                <a:latin typeface="+mn-lt"/>
                <a:ea typeface="+mn-ea"/>
                <a:cs typeface="+mn-cs"/>
              </a:rPr>
              <a:t>Variable  Factors: In A Perfect  World ,  Factors Remain Steady And Cost Estimation Models Always Procedure Accurate Results . Unfortunately  , Markets Are In Constant Flux, Prices Change And Technology . </a:t>
            </a:r>
            <a:endParaRPr lang="en-IN" sz="1790" dirty="0"/>
          </a:p>
        </p:txBody>
      </p:sp>
    </p:spTree>
    <p:extLst>
      <p:ext uri="{BB962C8B-B14F-4D97-AF65-F5344CB8AC3E}">
        <p14:creationId xmlns:p14="http://schemas.microsoft.com/office/powerpoint/2010/main" val="176945095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4E202A-C85B-3619-6376-945D8CAE04F5}"/>
              </a:ext>
            </a:extLst>
          </p:cNvPr>
          <p:cNvSpPr txBox="1"/>
          <p:nvPr/>
        </p:nvSpPr>
        <p:spPr>
          <a:xfrm>
            <a:off x="507168" y="1109644"/>
            <a:ext cx="4085665" cy="35912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600" dirty="0">
                <a:latin typeface="Algerian" panose="04020705040A02060702" pitchFamily="82" charset="0"/>
              </a:rPr>
              <a:t>Applications:</a:t>
            </a:r>
          </a:p>
        </p:txBody>
      </p:sp>
      <p:pic>
        <p:nvPicPr>
          <p:cNvPr id="13" name="Picture 12" descr="Multi-coloured paper-craft art">
            <a:extLst>
              <a:ext uri="{FF2B5EF4-FFF2-40B4-BE49-F238E27FC236}">
                <a16:creationId xmlns:a16="http://schemas.microsoft.com/office/drawing/2014/main" id="{FF8B1662-44C3-CDFD-9A0F-B9E0FC4B4331}"/>
              </a:ext>
            </a:extLst>
          </p:cNvPr>
          <p:cNvPicPr>
            <a:picLocks noChangeAspect="1"/>
          </p:cNvPicPr>
          <p:nvPr/>
        </p:nvPicPr>
        <p:blipFill rotWithShape="1">
          <a:blip r:embed="rId2"/>
          <a:srcRect l="19286" r="17048" b="-1"/>
          <a:stretch/>
        </p:blipFill>
        <p:spPr>
          <a:xfrm>
            <a:off x="5650992" y="10"/>
            <a:ext cx="6541008" cy="6857990"/>
          </a:xfrm>
          <a:prstGeom prst="rect">
            <a:avLst/>
          </a:prstGeom>
        </p:spPr>
      </p:pic>
      <p:sp>
        <p:nvSpPr>
          <p:cNvPr id="3" name="TextBox 2">
            <a:extLst>
              <a:ext uri="{FF2B5EF4-FFF2-40B4-BE49-F238E27FC236}">
                <a16:creationId xmlns:a16="http://schemas.microsoft.com/office/drawing/2014/main" id="{08035448-88E6-03C3-03C0-A4D4242CD2B2}"/>
              </a:ext>
            </a:extLst>
          </p:cNvPr>
          <p:cNvSpPr txBox="1"/>
          <p:nvPr/>
        </p:nvSpPr>
        <p:spPr>
          <a:xfrm>
            <a:off x="865140" y="1933731"/>
            <a:ext cx="4595569" cy="2308324"/>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Copperplate Gothic Light" panose="020E0507020206020404" pitchFamily="34" charset="0"/>
              </a:rPr>
              <a:t>Tableau Can Be Used For Enable The Business To Function , Delivered Product Or Services And Pursue Growth Opportunity.</a:t>
            </a:r>
          </a:p>
        </p:txBody>
      </p:sp>
    </p:spTree>
    <p:extLst>
      <p:ext uri="{BB962C8B-B14F-4D97-AF65-F5344CB8AC3E}">
        <p14:creationId xmlns:p14="http://schemas.microsoft.com/office/powerpoint/2010/main" val="34138802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yellow background with sketched light beams and cord">
            <a:extLst>
              <a:ext uri="{FF2B5EF4-FFF2-40B4-BE49-F238E27FC236}">
                <a16:creationId xmlns:a16="http://schemas.microsoft.com/office/drawing/2014/main" id="{7FB23D5D-1BD2-7CC5-DE18-E0E9907F93FC}"/>
              </a:ext>
            </a:extLst>
          </p:cNvPr>
          <p:cNvPicPr>
            <a:picLocks noChangeAspect="1"/>
          </p:cNvPicPr>
          <p:nvPr/>
        </p:nvPicPr>
        <p:blipFill rotWithShape="1">
          <a:blip r:embed="rId2"/>
          <a:srcRect t="8536"/>
          <a:stretch/>
        </p:blipFill>
        <p:spPr>
          <a:xfrm>
            <a:off x="20" y="-22"/>
            <a:ext cx="12191977" cy="6858022"/>
          </a:xfrm>
          <a:prstGeom prst="rect">
            <a:avLst/>
          </a:prstGeom>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81917A-9065-94E1-1486-DA9D17B83BA6}"/>
              </a:ext>
            </a:extLst>
          </p:cNvPr>
          <p:cNvSpPr txBox="1"/>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dirty="0">
                <a:solidFill>
                  <a:srgbClr val="FFFFFF"/>
                </a:solidFill>
                <a:latin typeface="+mj-lt"/>
                <a:ea typeface="+mj-ea"/>
                <a:cs typeface="+mj-cs"/>
              </a:rPr>
              <a:t>CONCLUSION:</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2E6544-1EE9-E6DC-2D5B-BF2D75615A17}"/>
              </a:ext>
            </a:extLst>
          </p:cNvPr>
          <p:cNvSpPr txBox="1"/>
          <p:nvPr/>
        </p:nvSpPr>
        <p:spPr>
          <a:xfrm>
            <a:off x="1221510" y="1640010"/>
            <a:ext cx="5849007" cy="2308324"/>
          </a:xfrm>
          <a:prstGeom prst="rect">
            <a:avLst/>
          </a:prstGeom>
          <a:noFill/>
        </p:spPr>
        <p:txBody>
          <a:bodyPr wrap="square" rtlCol="0">
            <a:spAutoFit/>
          </a:bodyPr>
          <a:lstStyle/>
          <a:p>
            <a:pPr marL="285750" indent="-285750">
              <a:buFont typeface="Arial" panose="020B0604020202020204" pitchFamily="34" charset="0"/>
              <a:buChar char="•"/>
            </a:pPr>
            <a:r>
              <a:rPr lang="en-IN" sz="2400" b="1" dirty="0">
                <a:solidFill>
                  <a:schemeClr val="bg1"/>
                </a:solidFill>
              </a:rPr>
              <a:t>In Business  , An Estimate Is A Calculated Guess Of  What Something Will Cost . Estimates Are Often Used In Bidding For Contracts Or Projects . They Can Also Be Used To Find Out How Much Material Or Labour Is Needed For A Job .</a:t>
            </a:r>
          </a:p>
        </p:txBody>
      </p:sp>
    </p:spTree>
    <p:extLst>
      <p:ext uri="{BB962C8B-B14F-4D97-AF65-F5344CB8AC3E}">
        <p14:creationId xmlns:p14="http://schemas.microsoft.com/office/powerpoint/2010/main" val="42694269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DBE24E-00DC-BD9F-85EA-396B098A56C8}"/>
              </a:ext>
            </a:extLst>
          </p:cNvPr>
          <p:cNvSpPr txBox="1"/>
          <p:nvPr/>
        </p:nvSpPr>
        <p:spPr>
          <a:xfrm>
            <a:off x="5999111" y="144966"/>
            <a:ext cx="4984813" cy="1179472"/>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dirty="0">
                <a:latin typeface="+mj-lt"/>
                <a:ea typeface="+mj-ea"/>
                <a:cs typeface="+mj-cs"/>
              </a:rPr>
              <a:t>Future Scope:</a:t>
            </a:r>
          </a:p>
        </p:txBody>
      </p:sp>
      <p:pic>
        <p:nvPicPr>
          <p:cNvPr id="4" name="Picture 3">
            <a:extLst>
              <a:ext uri="{FF2B5EF4-FFF2-40B4-BE49-F238E27FC236}">
                <a16:creationId xmlns:a16="http://schemas.microsoft.com/office/drawing/2014/main" id="{403A51D1-E17F-22FB-6E47-1913516DFDBA}"/>
              </a:ext>
            </a:extLst>
          </p:cNvPr>
          <p:cNvPicPr>
            <a:picLocks noChangeAspect="1"/>
          </p:cNvPicPr>
          <p:nvPr/>
        </p:nvPicPr>
        <p:blipFill rotWithShape="1">
          <a:blip r:embed="rId2"/>
          <a:srcRect l="2812" r="40925" b="1"/>
          <a:stretch/>
        </p:blipFill>
        <p:spPr>
          <a:xfrm>
            <a:off x="1" y="10"/>
            <a:ext cx="6005512" cy="6857990"/>
          </a:xfrm>
          <a:prstGeom prst="rect">
            <a:avLst/>
          </a:prstGeom>
        </p:spPr>
      </p:pic>
      <p:sp>
        <p:nvSpPr>
          <p:cNvPr id="5" name="TextBox 4">
            <a:extLst>
              <a:ext uri="{FF2B5EF4-FFF2-40B4-BE49-F238E27FC236}">
                <a16:creationId xmlns:a16="http://schemas.microsoft.com/office/drawing/2014/main" id="{ADB975B8-02C6-8685-71BF-A66DEB0B69E4}"/>
              </a:ext>
            </a:extLst>
          </p:cNvPr>
          <p:cNvSpPr txBox="1"/>
          <p:nvPr/>
        </p:nvSpPr>
        <p:spPr>
          <a:xfrm>
            <a:off x="7025834" y="1574158"/>
            <a:ext cx="4744458" cy="2831544"/>
          </a:xfrm>
          <a:prstGeom prst="rect">
            <a:avLst/>
          </a:prstGeom>
          <a:noFill/>
        </p:spPr>
        <p:txBody>
          <a:bodyPr wrap="square" rtlCol="0">
            <a:spAutoFit/>
          </a:bodyPr>
          <a:lstStyle/>
          <a:p>
            <a:pPr marL="285750" indent="-285750">
              <a:buFont typeface="Arial" panose="020B0604020202020204" pitchFamily="34" charset="0"/>
              <a:buChar char="•"/>
            </a:pPr>
            <a:r>
              <a:rPr lang="en-IN" sz="2000" dirty="0"/>
              <a:t>The Future Scope Of The Business Expense Are Understanding The Different Types Of Business Is Essential. It Defines The Physical Boundaries Within Which A Company Contact Its Operation. It Encompasses Every From Customer Demographics And Psychographics To Purchasing Behaviours And Needs.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76849740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C6F4E6-30A1-4F63-C8CC-028750B5A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6668" cy="4570886"/>
            <a:chOff x="0" y="0"/>
            <a:chExt cx="12196668" cy="4570886"/>
          </a:xfrm>
        </p:grpSpPr>
        <p:sp>
          <p:nvSpPr>
            <p:cNvPr id="10" name="Rectangle 9">
              <a:extLst>
                <a:ext uri="{FF2B5EF4-FFF2-40B4-BE49-F238E27FC236}">
                  <a16:creationId xmlns:a16="http://schemas.microsoft.com/office/drawing/2014/main" id="{49EA7CA8-3AE6-4F5F-9932-63303CF2D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12196668" cy="4570632"/>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E3E019-A259-1130-CC5C-3165020B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791"/>
              <a:ext cx="10565988" cy="4568095"/>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769F99-CCA6-5CDC-D1E1-C59A4762F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2192000" cy="4549891"/>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3E73D3-029B-3D4E-1956-8EE7068A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0544" y="18215"/>
              <a:ext cx="8086124" cy="454988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extBox 1">
            <a:extLst>
              <a:ext uri="{FF2B5EF4-FFF2-40B4-BE49-F238E27FC236}">
                <a16:creationId xmlns:a16="http://schemas.microsoft.com/office/drawing/2014/main" id="{3BDE7C8B-BD74-8BED-4D74-40DFA8836E73}"/>
              </a:ext>
            </a:extLst>
          </p:cNvPr>
          <p:cNvSpPr txBox="1"/>
          <p:nvPr/>
        </p:nvSpPr>
        <p:spPr>
          <a:xfrm>
            <a:off x="2873262" y="1629229"/>
            <a:ext cx="8017652" cy="269041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9600" kern="1200" dirty="0">
                <a:solidFill>
                  <a:srgbClr val="FFFFFF"/>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46856653-CA69-2282-6310-86987FCF01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15646" y="5061057"/>
            <a:ext cx="1199733" cy="1199733"/>
          </a:xfrm>
          <a:prstGeom prst="rect">
            <a:avLst/>
          </a:prstGeom>
        </p:spPr>
      </p:pic>
    </p:spTree>
    <p:extLst>
      <p:ext uri="{BB962C8B-B14F-4D97-AF65-F5344CB8AC3E}">
        <p14:creationId xmlns:p14="http://schemas.microsoft.com/office/powerpoint/2010/main" val="415544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extBox 1">
            <a:extLst>
              <a:ext uri="{FF2B5EF4-FFF2-40B4-BE49-F238E27FC236}">
                <a16:creationId xmlns:a16="http://schemas.microsoft.com/office/drawing/2014/main" id="{189625FB-5524-3585-DFBA-35C51EB750FD}"/>
              </a:ext>
            </a:extLst>
          </p:cNvPr>
          <p:cNvSpPr txBox="1"/>
          <p:nvPr/>
        </p:nvSpPr>
        <p:spPr>
          <a:xfrm>
            <a:off x="848150" y="1802150"/>
            <a:ext cx="9833548" cy="132556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dirty="0">
                <a:solidFill>
                  <a:schemeClr val="tx2"/>
                </a:solidFill>
                <a:latin typeface="Algerian" panose="04020705040A02060702" pitchFamily="82" charset="0"/>
                <a:ea typeface="+mj-ea"/>
                <a:cs typeface="+mj-cs"/>
              </a:rPr>
              <a:t>Introduction:</a:t>
            </a:r>
          </a:p>
          <a:p>
            <a:pPr algn="ctr">
              <a:lnSpc>
                <a:spcPct val="90000"/>
              </a:lnSpc>
              <a:spcBef>
                <a:spcPct val="0"/>
              </a:spcBef>
              <a:spcAft>
                <a:spcPts val="600"/>
              </a:spcAft>
            </a:pPr>
            <a:endParaRPr lang="en-US" sz="3600" kern="1200" dirty="0">
              <a:solidFill>
                <a:schemeClr val="tx2"/>
              </a:solidFill>
              <a:latin typeface="+mj-lt"/>
              <a:ea typeface="+mj-ea"/>
              <a:cs typeface="+mj-cs"/>
            </a:endParaRPr>
          </a:p>
        </p:txBody>
      </p:sp>
      <p:grpSp>
        <p:nvGrpSpPr>
          <p:cNvPr id="13" name="Group 12">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507F717A-8DC9-E679-FE9D-66A8A40D1981}"/>
              </a:ext>
            </a:extLst>
          </p:cNvPr>
          <p:cNvSpPr txBox="1"/>
          <p:nvPr/>
        </p:nvSpPr>
        <p:spPr>
          <a:xfrm>
            <a:off x="346841" y="2890978"/>
            <a:ext cx="10665933" cy="298955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800" dirty="0">
                <a:solidFill>
                  <a:schemeClr val="tx2"/>
                </a:solidFill>
              </a:rPr>
              <a:t>Estimation Is A Key Technique For Pretending And Controlling Project Risks. Accurate Project Estimates To Aid In The Identification Of Cost And Schedule Requirements With Relative Precision ,Lowering The Danger Of Running Out Of Time , Resources , And Money During A Project .</a:t>
            </a:r>
          </a:p>
          <a:p>
            <a:pPr>
              <a:lnSpc>
                <a:spcPct val="90000"/>
              </a:lnSpc>
              <a:spcAft>
                <a:spcPts val="600"/>
              </a:spcAft>
            </a:pPr>
            <a:endParaRPr lang="en-US" dirty="0">
              <a:solidFill>
                <a:schemeClr val="tx2"/>
              </a:solidFill>
            </a:endParaRPr>
          </a:p>
        </p:txBody>
      </p:sp>
      <p:grpSp>
        <p:nvGrpSpPr>
          <p:cNvPr id="19" name="Group 18">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0" name="Freeform: Shape 19">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1646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Desk with productivity items">
            <a:extLst>
              <a:ext uri="{FF2B5EF4-FFF2-40B4-BE49-F238E27FC236}">
                <a16:creationId xmlns:a16="http://schemas.microsoft.com/office/drawing/2014/main" id="{CA83ADA3-FC6C-7E66-F3DA-D92A288DA0EB}"/>
              </a:ext>
            </a:extLst>
          </p:cNvPr>
          <p:cNvPicPr>
            <a:picLocks noChangeAspect="1"/>
          </p:cNvPicPr>
          <p:nvPr/>
        </p:nvPicPr>
        <p:blipFill rotWithShape="1">
          <a:blip r:embed="rId2"/>
          <a:srcRect l="27992" r="12742" b="-1"/>
          <a:stretch/>
        </p:blipFill>
        <p:spPr>
          <a:xfrm>
            <a:off x="6103027" y="10"/>
            <a:ext cx="6088971" cy="6857990"/>
          </a:xfrm>
          <a:prstGeom prst="rect">
            <a:avLst/>
          </a:prstGeom>
        </p:spPr>
      </p:pic>
      <p:sp useBgFill="1">
        <p:nvSpPr>
          <p:cNvPr id="40" name="Rectangle 39">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7FF3BB-97D7-A8B9-F49D-1428041DAEB1}"/>
              </a:ext>
            </a:extLst>
          </p:cNvPr>
          <p:cNvSpPr txBox="1"/>
          <p:nvPr/>
        </p:nvSpPr>
        <p:spPr>
          <a:xfrm>
            <a:off x="761801" y="328512"/>
            <a:ext cx="4778387" cy="16289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Overview :</a:t>
            </a:r>
          </a:p>
          <a:p>
            <a:pPr>
              <a:lnSpc>
                <a:spcPct val="90000"/>
              </a:lnSpc>
              <a:spcBef>
                <a:spcPct val="0"/>
              </a:spcBef>
              <a:spcAft>
                <a:spcPts val="600"/>
              </a:spcAft>
            </a:pPr>
            <a:endParaRPr lang="en-US" sz="4000" dirty="0">
              <a:latin typeface="+mj-lt"/>
              <a:ea typeface="+mj-ea"/>
              <a:cs typeface="+mj-cs"/>
            </a:endParaRPr>
          </a:p>
        </p:txBody>
      </p:sp>
      <p:sp>
        <p:nvSpPr>
          <p:cNvPr id="3" name="TextBox 2">
            <a:extLst>
              <a:ext uri="{FF2B5EF4-FFF2-40B4-BE49-F238E27FC236}">
                <a16:creationId xmlns:a16="http://schemas.microsoft.com/office/drawing/2014/main" id="{CE98AD42-4C42-1D70-86B7-9565E2E0DD58}"/>
              </a:ext>
            </a:extLst>
          </p:cNvPr>
          <p:cNvSpPr txBox="1"/>
          <p:nvPr/>
        </p:nvSpPr>
        <p:spPr>
          <a:xfrm>
            <a:off x="761801" y="1582678"/>
            <a:ext cx="4898019" cy="401408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800" dirty="0"/>
              <a:t>This Involves Estimating  All The Expenses Required To Start And Operate The Business , Such As Equipment ,Rent , Inventory And Marketing . By Calculating There costs Upfront , Business Owner Can Better Plan Their Budget And Avoid Unexpected Expenses .</a:t>
            </a:r>
          </a:p>
        </p:txBody>
      </p:sp>
    </p:spTree>
    <p:extLst>
      <p:ext uri="{BB962C8B-B14F-4D97-AF65-F5344CB8AC3E}">
        <p14:creationId xmlns:p14="http://schemas.microsoft.com/office/powerpoint/2010/main" val="11713596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D603FC-AB72-A167-47E3-0510F88334B7}"/>
              </a:ext>
            </a:extLst>
          </p:cNvPr>
          <p:cNvSpPr txBox="1"/>
          <p:nvPr/>
        </p:nvSpPr>
        <p:spPr>
          <a:xfrm>
            <a:off x="4572001" y="601744"/>
            <a:ext cx="6781800" cy="133869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dirty="0">
                <a:latin typeface="Aptos Black" panose="020B0004020202020204" pitchFamily="34" charset="0"/>
                <a:ea typeface="+mj-ea"/>
                <a:cs typeface="+mj-cs"/>
              </a:rPr>
              <a:t>Purpose:</a:t>
            </a:r>
            <a:endParaRPr lang="en-US" sz="4400" dirty="0">
              <a:latin typeface="Aptos Black" panose="020B0004020202020204" pitchFamily="34" charset="0"/>
              <a:ea typeface="+mj-ea"/>
              <a:cs typeface="+mj-cs"/>
            </a:endParaRPr>
          </a:p>
        </p:txBody>
      </p:sp>
      <p:pic>
        <p:nvPicPr>
          <p:cNvPr id="5" name="Picture 4" descr="Digital financial graph">
            <a:extLst>
              <a:ext uri="{FF2B5EF4-FFF2-40B4-BE49-F238E27FC236}">
                <a16:creationId xmlns:a16="http://schemas.microsoft.com/office/drawing/2014/main" id="{A16CA78A-474A-926D-7A3B-A5F3D351150D}"/>
              </a:ext>
            </a:extLst>
          </p:cNvPr>
          <p:cNvPicPr>
            <a:picLocks noChangeAspect="1"/>
          </p:cNvPicPr>
          <p:nvPr/>
        </p:nvPicPr>
        <p:blipFill rotWithShape="1">
          <a:blip r:embed="rId2"/>
          <a:srcRect l="42245" r="26959"/>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TextBox 2">
            <a:extLst>
              <a:ext uri="{FF2B5EF4-FFF2-40B4-BE49-F238E27FC236}">
                <a16:creationId xmlns:a16="http://schemas.microsoft.com/office/drawing/2014/main" id="{8788B598-D881-F143-74B4-53F6D57E0E22}"/>
              </a:ext>
            </a:extLst>
          </p:cNvPr>
          <p:cNvSpPr txBox="1"/>
          <p:nvPr/>
        </p:nvSpPr>
        <p:spPr>
          <a:xfrm>
            <a:off x="4572001" y="2201958"/>
            <a:ext cx="6781800" cy="390073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dirty="0">
                <a:latin typeface="Copperplate Gothic Light" panose="020E0507020206020404" pitchFamily="34" charset="0"/>
              </a:rPr>
              <a:t>To Extract The Insights Some The Data And Put The Data In The Form Of Visualization , Dashboard And Story Employed Tableau  Tools.</a:t>
            </a:r>
          </a:p>
        </p:txBody>
      </p:sp>
    </p:spTree>
    <p:extLst>
      <p:ext uri="{BB962C8B-B14F-4D97-AF65-F5344CB8AC3E}">
        <p14:creationId xmlns:p14="http://schemas.microsoft.com/office/powerpoint/2010/main" val="1445810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37B1-A2DA-6433-A419-EC15CFA2D4C9}"/>
              </a:ext>
            </a:extLst>
          </p:cNvPr>
          <p:cNvSpPr>
            <a:spLocks noGrp="1"/>
          </p:cNvSpPr>
          <p:nvPr>
            <p:ph type="title"/>
          </p:nvPr>
        </p:nvSpPr>
        <p:spPr/>
        <p:txBody>
          <a:bodyPr>
            <a:normAutofit fontScale="90000"/>
          </a:bodyPr>
          <a:lstStyle/>
          <a:p>
            <a:r>
              <a:rPr lang="en-IN" dirty="0"/>
              <a:t> </a:t>
            </a:r>
            <a:br>
              <a:rPr lang="en-IN" dirty="0"/>
            </a:br>
            <a:endParaRPr lang="en-IN" dirty="0"/>
          </a:p>
        </p:txBody>
      </p:sp>
      <p:sp>
        <p:nvSpPr>
          <p:cNvPr id="3" name="Content Placeholder 2">
            <a:extLst>
              <a:ext uri="{FF2B5EF4-FFF2-40B4-BE49-F238E27FC236}">
                <a16:creationId xmlns:a16="http://schemas.microsoft.com/office/drawing/2014/main" id="{748E4807-9B5F-2AB0-1AAA-F3B3493BDB88}"/>
              </a:ext>
            </a:extLst>
          </p:cNvPr>
          <p:cNvSpPr>
            <a:spLocks noGrp="1"/>
          </p:cNvSpPr>
          <p:nvPr>
            <p:ph idx="1"/>
          </p:nvPr>
        </p:nvSpPr>
        <p:spPr>
          <a:xfrm>
            <a:off x="11302584" y="5921115"/>
            <a:ext cx="650561" cy="533427"/>
          </a:xfrm>
        </p:spPr>
        <p:txBody>
          <a:bodyPr>
            <a:normAutofit fontScale="92500" lnSpcReduction="20000"/>
          </a:bodyPr>
          <a:lstStyle/>
          <a:p>
            <a:r>
              <a:rPr lang="en-IN" dirty="0"/>
              <a:t>  </a:t>
            </a:r>
          </a:p>
        </p:txBody>
      </p:sp>
      <p:pic>
        <p:nvPicPr>
          <p:cNvPr id="13" name="Picture 12" descr="A screen shot of a computer&#10;&#10;Description automatically generated">
            <a:extLst>
              <a:ext uri="{FF2B5EF4-FFF2-40B4-BE49-F238E27FC236}">
                <a16:creationId xmlns:a16="http://schemas.microsoft.com/office/drawing/2014/main" id="{6570DF44-1852-7AB7-99A8-475F52DEE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267" cy="6858000"/>
          </a:xfrm>
          <a:prstGeom prst="rect">
            <a:avLst/>
          </a:prstGeom>
        </p:spPr>
      </p:pic>
    </p:spTree>
    <p:extLst>
      <p:ext uri="{BB962C8B-B14F-4D97-AF65-F5344CB8AC3E}">
        <p14:creationId xmlns:p14="http://schemas.microsoft.com/office/powerpoint/2010/main" val="32525710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DFED-D893-9963-3762-289DB58AC216}"/>
              </a:ext>
            </a:extLst>
          </p:cNvPr>
          <p:cNvSpPr>
            <a:spLocks noGrp="1"/>
          </p:cNvSpPr>
          <p:nvPr>
            <p:ph type="title"/>
          </p:nvPr>
        </p:nvSpPr>
        <p:spPr>
          <a:xfrm flipH="1">
            <a:off x="12414057" y="802104"/>
            <a:ext cx="133399" cy="430315"/>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B9039446-79D2-1451-E2F2-AF4D100E7607}"/>
              </a:ext>
            </a:extLst>
          </p:cNvPr>
          <p:cNvSpPr>
            <a:spLocks noGrp="1"/>
          </p:cNvSpPr>
          <p:nvPr>
            <p:ph idx="1"/>
          </p:nvPr>
        </p:nvSpPr>
        <p:spPr>
          <a:xfrm flipV="1">
            <a:off x="11438021" y="8245641"/>
            <a:ext cx="267655" cy="128336"/>
          </a:xfrm>
        </p:spPr>
        <p:txBody>
          <a:bodyPr>
            <a:normAutofit fontScale="25000" lnSpcReduction="20000"/>
          </a:bodyPr>
          <a:lstStyle/>
          <a:p>
            <a:r>
              <a:rPr lang="en-IN" dirty="0"/>
              <a:t> </a:t>
            </a:r>
          </a:p>
        </p:txBody>
      </p:sp>
      <p:pic>
        <p:nvPicPr>
          <p:cNvPr id="5" name="Picture 4" descr="A screenshot of a computer&#10;&#10;Description automatically generated">
            <a:extLst>
              <a:ext uri="{FF2B5EF4-FFF2-40B4-BE49-F238E27FC236}">
                <a16:creationId xmlns:a16="http://schemas.microsoft.com/office/drawing/2014/main" id="{DA8FBA0F-0D7F-6538-9B8C-0AE654A71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425002858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3078-F922-B70C-309E-577F0D225036}"/>
              </a:ext>
            </a:extLst>
          </p:cNvPr>
          <p:cNvSpPr>
            <a:spLocks noGrp="1"/>
          </p:cNvSpPr>
          <p:nvPr>
            <p:ph type="title"/>
          </p:nvPr>
        </p:nvSpPr>
        <p:spPr>
          <a:xfrm flipH="1">
            <a:off x="11593380" y="1183220"/>
            <a:ext cx="45719" cy="20962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5D0B98A5-FEC6-96D2-097D-0B4FE1F73787}"/>
              </a:ext>
            </a:extLst>
          </p:cNvPr>
          <p:cNvSpPr>
            <a:spLocks noGrp="1"/>
          </p:cNvSpPr>
          <p:nvPr>
            <p:ph idx="1"/>
          </p:nvPr>
        </p:nvSpPr>
        <p:spPr>
          <a:xfrm>
            <a:off x="11458937" y="6273478"/>
            <a:ext cx="134444" cy="209620"/>
          </a:xfrm>
        </p:spPr>
        <p:txBody>
          <a:bodyPr>
            <a:normAutofit fontScale="25000" lnSpcReduction="20000"/>
          </a:bodyPr>
          <a:lstStyle/>
          <a:p>
            <a:pPr marL="0" indent="0">
              <a:buNone/>
            </a:pPr>
            <a:r>
              <a:rPr lang="en-IN" dirty="0"/>
              <a:t> </a:t>
            </a:r>
          </a:p>
        </p:txBody>
      </p:sp>
      <p:pic>
        <p:nvPicPr>
          <p:cNvPr id="4" name="Picture 3">
            <a:extLst>
              <a:ext uri="{FF2B5EF4-FFF2-40B4-BE49-F238E27FC236}">
                <a16:creationId xmlns:a16="http://schemas.microsoft.com/office/drawing/2014/main" id="{BCA7FE57-53C3-0F2B-0399-E2DBC8072D92}"/>
              </a:ext>
            </a:extLst>
          </p:cNvPr>
          <p:cNvPicPr>
            <a:picLocks noChangeAspect="1"/>
          </p:cNvPicPr>
          <p:nvPr/>
        </p:nvPicPr>
        <p:blipFill>
          <a:blip r:embed="rId2"/>
          <a:stretch>
            <a:fillRect/>
          </a:stretch>
        </p:blipFill>
        <p:spPr>
          <a:xfrm>
            <a:off x="0" y="24384"/>
            <a:ext cx="12192000" cy="6809232"/>
          </a:xfrm>
          <a:prstGeom prst="rect">
            <a:avLst/>
          </a:prstGeom>
        </p:spPr>
      </p:pic>
    </p:spTree>
    <p:extLst>
      <p:ext uri="{BB962C8B-B14F-4D97-AF65-F5344CB8AC3E}">
        <p14:creationId xmlns:p14="http://schemas.microsoft.com/office/powerpoint/2010/main" val="383876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314</TotalTime>
  <Words>547</Words>
  <Application>Microsoft Office PowerPoint</Application>
  <PresentationFormat>Widescreen</PresentationFormat>
  <Paragraphs>73</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Algerian</vt:lpstr>
      <vt:lpstr>Amasis MT Pro</vt:lpstr>
      <vt:lpstr>Aptos Black</vt:lpstr>
      <vt:lpstr>Arial</vt:lpstr>
      <vt:lpstr>Arial Black</vt:lpstr>
      <vt:lpstr>Calibri</vt:lpstr>
      <vt:lpstr>Copperplate Gothic Light</vt:lpstr>
      <vt:lpstr>Source Sans Pro</vt:lpstr>
      <vt:lpstr>Office Theme</vt:lpstr>
      <vt:lpstr>BACHELOR OF SCIENCE IN   MATHEMATICS</vt:lpstr>
      <vt:lpstr>PowerPoint Presentation</vt:lpstr>
      <vt:lpstr>Estimation Of Business Expenses</vt:lpstr>
      <vt:lpstr>PowerPoint Presentation</vt:lpstr>
      <vt:lpstr>PowerPoint Presentation</vt:lpstr>
      <vt:lpstr>PowerPoint Presentation</vt:lpstr>
      <vt:lpstr>  </vt:lpstr>
      <vt:lpstr> </vt:lpstr>
      <vt:lpstr> </vt:lpstr>
      <vt:lpstr>Visualizations</vt:lpstr>
      <vt:lpstr>  </vt:lpstr>
      <vt:lpstr> </vt:lpstr>
      <vt:lpstr>  </vt:lpstr>
      <vt:lpstr> </vt:lpstr>
      <vt:lpstr> </vt:lpstr>
      <vt:lpstr> </vt:lpstr>
      <vt:lpstr> </vt:lpstr>
      <vt:lpstr> </vt:lpstr>
      <vt:lpstr> </vt:lpstr>
      <vt:lpstr> </vt:lpstr>
      <vt:lpstr> </vt:lpstr>
      <vt:lpstr> </vt:lpstr>
      <vt:lpstr>Dashboard</vt:lpstr>
      <vt:lpstr> </vt:lpstr>
      <vt:lpstr> </vt:lpstr>
      <vt:lpstr> </vt:lpstr>
      <vt:lpstr>Story</vt:lpstr>
      <vt:lpstr> </vt:lpstr>
      <vt:lpstr>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 OF SCIENCE IN   MATHEMATICS</dc:title>
  <dc:creator>Vijay S</dc:creator>
  <cp:lastModifiedBy>vplove1827@outlook.com</cp:lastModifiedBy>
  <cp:revision>14</cp:revision>
  <dcterms:created xsi:type="dcterms:W3CDTF">2023-10-23T11:39:03Z</dcterms:created>
  <dcterms:modified xsi:type="dcterms:W3CDTF">2023-10-24T01:48:08Z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